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90" r:id="rId2"/>
    <p:sldId id="349" r:id="rId3"/>
    <p:sldId id="341" r:id="rId4"/>
    <p:sldId id="276" r:id="rId5"/>
    <p:sldId id="259" r:id="rId6"/>
    <p:sldId id="261" r:id="rId7"/>
    <p:sldId id="264" r:id="rId8"/>
    <p:sldId id="346" r:id="rId9"/>
    <p:sldId id="357" r:id="rId10"/>
    <p:sldId id="359" r:id="rId11"/>
    <p:sldId id="360" r:id="rId12"/>
    <p:sldId id="361" r:id="rId13"/>
    <p:sldId id="342" r:id="rId14"/>
    <p:sldId id="278" r:id="rId15"/>
    <p:sldId id="273" r:id="rId16"/>
    <p:sldId id="271" r:id="rId17"/>
    <p:sldId id="362" r:id="rId18"/>
    <p:sldId id="274" r:id="rId19"/>
    <p:sldId id="280" r:id="rId20"/>
    <p:sldId id="281" r:id="rId21"/>
    <p:sldId id="363" r:id="rId22"/>
    <p:sldId id="364" r:id="rId23"/>
    <p:sldId id="365" r:id="rId24"/>
    <p:sldId id="366" r:id="rId25"/>
    <p:sldId id="367" r:id="rId26"/>
    <p:sldId id="368" r:id="rId27"/>
    <p:sldId id="369" r:id="rId28"/>
    <p:sldId id="371" r:id="rId29"/>
    <p:sldId id="370" r:id="rId30"/>
  </p:sldIdLst>
  <p:sldSz cx="9144000" cy="5715000" type="screen16x1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latório Fiscal" id="{88609711-A41C-4384-AC45-B4607653F8FF}">
          <p14:sldIdLst>
            <p14:sldId id="290"/>
            <p14:sldId id="349"/>
            <p14:sldId id="341"/>
            <p14:sldId id="276"/>
            <p14:sldId id="259"/>
            <p14:sldId id="261"/>
            <p14:sldId id="264"/>
            <p14:sldId id="346"/>
            <p14:sldId id="357"/>
            <p14:sldId id="359"/>
            <p14:sldId id="360"/>
            <p14:sldId id="361"/>
            <p14:sldId id="342"/>
            <p14:sldId id="278"/>
            <p14:sldId id="273"/>
            <p14:sldId id="271"/>
            <p14:sldId id="362"/>
            <p14:sldId id="274"/>
            <p14:sldId id="280"/>
            <p14:sldId id="281"/>
            <p14:sldId id="363"/>
            <p14:sldId id="364"/>
            <p14:sldId id="365"/>
            <p14:sldId id="366"/>
            <p14:sldId id="367"/>
            <p14:sldId id="368"/>
            <p14:sldId id="369"/>
            <p14:sldId id="371"/>
            <p14:sldId id="3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1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59" autoAdjust="0"/>
    <p:restoredTop sz="95226" autoAdjust="0"/>
  </p:normalViewPr>
  <p:slideViewPr>
    <p:cSldViewPr>
      <p:cViewPr varScale="1">
        <p:scale>
          <a:sx n="129" d="100"/>
          <a:sy n="129" d="100"/>
        </p:scale>
        <p:origin x="702" y="4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240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7246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45A76D9-CC7E-4A0D-B840-A0FCB2672141}" type="datetimeFigureOut">
              <a:rPr lang="pt-BR" smtClean="0"/>
              <a:t>21/06/2022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E8C2E10-B859-431E-9F73-308DB89E8A4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759474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04093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19298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71930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4948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81850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33831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37734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10079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8132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55321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3830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47937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77277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48764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92886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68908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0107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45420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33612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56390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69881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5027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458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22191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1152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9817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3760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859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616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9714AAB4-3263-40C6-8B15-C2C9AE7C34D8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  <p:cxnSp>
        <p:nvCxnSpPr>
          <p:cNvPr id="8" name="Conector reto 7"/>
          <p:cNvCxnSpPr/>
          <p:nvPr userDrawn="1"/>
        </p:nvCxnSpPr>
        <p:spPr>
          <a:xfrm flipH="1">
            <a:off x="0" y="517240"/>
            <a:ext cx="9144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4144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7A203DF6-E633-45F7-B0E2-7287235B3890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420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C83B2AD2-C59D-444B-A827-143EA6EC9F51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005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0A73C7FB-6D8D-4EE7-9290-AF3AE4587D8D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1511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59381B29-8A2A-4044-90B8-7FD6938E52C3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9891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C4F51489-2A61-42B5-B340-D9A6E32A4BC7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328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44FDA5B8-6E76-4264-BD40-D0F6D3219780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839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6EC88F96-A729-4DFE-9885-5852A77A31B1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7406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9B696BCC-D6CA-4B93-A0EF-0612B790D521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973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CF62DA8-55D1-4DDF-9FA1-560090CC5535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620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678E6087-1C1B-4BD7-9563-21D964BFA8D9}" type="datetime1">
              <a:rPr lang="pt-BR" smtClean="0"/>
              <a:t>21/06/2022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B7EB9DE9-F869-443B-8618-947910FF8C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164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21E3066C-7EE2-4213-BC43-5232A0D9A7F7}"/>
              </a:ext>
            </a:extLst>
          </p:cNvPr>
          <p:cNvSpPr/>
          <p:nvPr userDrawn="1"/>
        </p:nvSpPr>
        <p:spPr>
          <a:xfrm>
            <a:off x="0" y="5455691"/>
            <a:ext cx="9144000" cy="2821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396BC273-68CA-3942-B57D-802FAFF65E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8" t="31055" r="16138" b="31055"/>
          <a:stretch/>
        </p:blipFill>
        <p:spPr>
          <a:xfrm>
            <a:off x="7309434" y="0"/>
            <a:ext cx="1559373" cy="50976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8" name="CaixaDeTexto 10">
            <a:extLst>
              <a:ext uri="{FF2B5EF4-FFF2-40B4-BE49-F238E27FC236}">
                <a16:creationId xmlns:a16="http://schemas.microsoft.com/office/drawing/2014/main" id="{37EEEA03-987F-496E-80A5-1040F6FEA86D}"/>
              </a:ext>
            </a:extLst>
          </p:cNvPr>
          <p:cNvSpPr txBox="1"/>
          <p:nvPr userDrawn="1"/>
        </p:nvSpPr>
        <p:spPr>
          <a:xfrm>
            <a:off x="0" y="5432854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rPr>
              <a:t>Secretaria da Fazenda e Planejamento</a:t>
            </a:r>
          </a:p>
        </p:txBody>
      </p:sp>
    </p:spTree>
    <p:extLst>
      <p:ext uri="{BB962C8B-B14F-4D97-AF65-F5344CB8AC3E}">
        <p14:creationId xmlns:p14="http://schemas.microsoft.com/office/powerpoint/2010/main" val="62297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Graf(InvReais)semEstatais%20anual!L3C2:L39C18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Graf(Invest)%20(reais)!L3C2:L38C17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Graf(Inv)%20(reais)%20sem%20estatais!L3C2:L39C17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Graf_SPPREV!L58C7:L95C15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Primario!L4C11:L14C16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Divida!L4C1:L22C17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Trajetoria_DCL!L3C7:L34C20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Pessoal_Exec!L4C1:L22C17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Pessoal_Todos_Poderes!L4C1:L26C10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Operacao_Credito!L3C1:L41C4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slide" Target="slide4.xml"/><Relationship Id="rId7" Type="http://schemas.openxmlformats.org/officeDocument/2006/relationships/slide" Target="slide1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indicadores!L5C2:L61C1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RECEITAS!L4C1:L24C15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Graf%20(ICMS%20Setorial)%20apoio%20(2)!L3C1:L34C17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Despesas%20Totais!L4C1:L28C15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Investimentos!L4C30:L15C36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.fazenda.sp.gov.br\corporativo\gs\gab-apfof\ALESP_RGF_Audiencia_Publica\2022\04_Abril_2022\Dados_RGF-Relatorio_Gestao_Fiscal.xlsx!Graf(Invest)%20(reais)anual!L3C2:L38C18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/>
          <p:nvPr/>
        </p:nvSpPr>
        <p:spPr>
          <a:xfrm>
            <a:off x="71999" y="985292"/>
            <a:ext cx="9000000" cy="147499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7200" b="1" dirty="0">
                <a:solidFill>
                  <a:srgbClr val="000000"/>
                </a:solidFill>
                <a:cs typeface="Calibri" pitchFamily="34"/>
              </a:rPr>
              <a:t>RELATÓRIO DE</a:t>
            </a:r>
          </a:p>
          <a:p>
            <a:pPr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7200" b="1" dirty="0">
                <a:solidFill>
                  <a:srgbClr val="000000"/>
                </a:solidFill>
                <a:cs typeface="Calibri" pitchFamily="34"/>
              </a:rPr>
              <a:t>GESTÃO FISCAL</a:t>
            </a:r>
            <a:endParaRPr lang="pt-BR" sz="6000" b="1" dirty="0">
              <a:solidFill>
                <a:srgbClr val="000000"/>
              </a:solidFill>
            </a:endParaRPr>
          </a:p>
        </p:txBody>
      </p:sp>
      <p:sp>
        <p:nvSpPr>
          <p:cNvPr id="4" name="CaixaDeTexto 1">
            <a:extLst>
              <a:ext uri="{FF2B5EF4-FFF2-40B4-BE49-F238E27FC236}">
                <a16:creationId xmlns:a16="http://schemas.microsoft.com/office/drawing/2014/main" id="{1C101ACA-BF1B-42E8-A70E-975874AB6D4D}"/>
              </a:ext>
            </a:extLst>
          </p:cNvPr>
          <p:cNvSpPr txBox="1"/>
          <p:nvPr/>
        </p:nvSpPr>
        <p:spPr>
          <a:xfrm>
            <a:off x="1295636" y="2929508"/>
            <a:ext cx="6552727" cy="267765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4400" b="1" dirty="0">
                <a:solidFill>
                  <a:srgbClr val="000000"/>
                </a:solidFill>
                <a:cs typeface="Arial"/>
              </a:rPr>
              <a:t>3º Quadrimestre de 2021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4400" b="1" dirty="0">
                <a:solidFill>
                  <a:srgbClr val="000000"/>
                </a:solidFill>
                <a:cs typeface="Arial"/>
              </a:rPr>
              <a:t>e 1º Quadrimestre de 2022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dirty="0">
              <a:solidFill>
                <a:srgbClr val="000000"/>
              </a:solidFill>
              <a:cs typeface="Arial"/>
            </a:endParaRP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dirty="0">
              <a:solidFill>
                <a:srgbClr val="000000"/>
              </a:solidFill>
              <a:cs typeface="Arial"/>
            </a:endParaRP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800" dirty="0">
                <a:solidFill>
                  <a:srgbClr val="000000"/>
                </a:solidFill>
                <a:cs typeface="Arial"/>
              </a:rPr>
              <a:t>Junho / 22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dirty="0">
              <a:solidFill>
                <a:srgbClr val="000000"/>
              </a:solidFill>
              <a:cs typeface="Arial"/>
            </a:endParaRP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408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10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5DCF33D-9922-43A1-9208-A9DC5D7D1A99}"/>
              </a:ext>
            </a:extLst>
          </p:cNvPr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C.4 – INVESTIMENTO OFSS </a:t>
            </a:r>
            <a:r>
              <a:rPr lang="pt-BR" b="1" dirty="0">
                <a:latin typeface="Calibri" pitchFamily="34"/>
              </a:rPr>
              <a:t>Orçamento Fiscal e da Seguridade Social</a:t>
            </a:r>
            <a:endParaRPr lang="pt-BR" dirty="0"/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57509429-53B6-4D0B-B24A-472C0BDE2E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418519"/>
              </p:ext>
            </p:extLst>
          </p:nvPr>
        </p:nvGraphicFramePr>
        <p:xfrm>
          <a:off x="251521" y="669998"/>
          <a:ext cx="8496944" cy="4707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0372781" imgH="6000630" progId="Excel.Sheet.12">
                  <p:link updateAutomatic="1"/>
                </p:oleObj>
              </mc:Choice>
              <mc:Fallback>
                <p:oleObj name="Worksheet" r:id="rId3" imgW="10372781" imgH="600063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1" y="669998"/>
                        <a:ext cx="8496944" cy="47077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9226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35F633B4-71A1-4D79-9B02-8274E4DAD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718627"/>
              </p:ext>
            </p:extLst>
          </p:nvPr>
        </p:nvGraphicFramePr>
        <p:xfrm>
          <a:off x="251520" y="567608"/>
          <a:ext cx="8640960" cy="4570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763061" imgH="5838772" progId="Excel.Sheet.12">
                  <p:link updateAutomatic="1"/>
                </p:oleObj>
              </mc:Choice>
              <mc:Fallback>
                <p:oleObj name="Worksheet" r:id="rId3" imgW="9763061" imgH="5838772" progId="Excel.Sheet.12">
                  <p:link updateAutomatic="1"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35F633B4-71A1-4D79-9B02-8274E4DADA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567608"/>
                        <a:ext cx="8640960" cy="45701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11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Espaço Reservado para Rodapé 11"/>
          <p:cNvSpPr txBox="1"/>
          <p:nvPr/>
        </p:nvSpPr>
        <p:spPr>
          <a:xfrm>
            <a:off x="2682245" y="5124099"/>
            <a:ext cx="3600001" cy="3300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/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"/>
                <a:cs typeface="Arial"/>
              </a:rPr>
              <a:t>Dados </a:t>
            </a:r>
            <a:r>
              <a:rPr lang="pt-BR" sz="1600" dirty="0">
                <a:solidFill>
                  <a:srgbClr val="000000"/>
                </a:solidFill>
                <a:latin typeface="Calibri" pitchFamily="34"/>
                <a:ea typeface=""/>
                <a:cs typeface="Arial"/>
              </a:rPr>
              <a:t>Acumulados no 1º Quadrimestre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C.5 – INVESTIMENTO TOTAL DO SETOR PÚBLICO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39616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12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F4E94F6-8FE1-4642-815A-C4926BCC2B15}"/>
              </a:ext>
            </a:extLst>
          </p:cNvPr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C.6 – INVESTIMENTO OFSS </a:t>
            </a:r>
            <a:r>
              <a:rPr lang="pt-BR" b="1" dirty="0">
                <a:latin typeface="Calibri" pitchFamily="34"/>
              </a:rPr>
              <a:t>Orçamento Fiscal e da Seguridade Social</a:t>
            </a:r>
            <a:endParaRPr lang="pt-BR" dirty="0"/>
          </a:p>
        </p:txBody>
      </p:sp>
      <p:sp>
        <p:nvSpPr>
          <p:cNvPr id="6" name="Espaço Reservado para Rodapé 11">
            <a:extLst>
              <a:ext uri="{FF2B5EF4-FFF2-40B4-BE49-F238E27FC236}">
                <a16:creationId xmlns:a16="http://schemas.microsoft.com/office/drawing/2014/main" id="{0403E05E-EB92-416E-AE64-D994B2FCE3D0}"/>
              </a:ext>
            </a:extLst>
          </p:cNvPr>
          <p:cNvSpPr txBox="1"/>
          <p:nvPr/>
        </p:nvSpPr>
        <p:spPr>
          <a:xfrm>
            <a:off x="2682245" y="5124099"/>
            <a:ext cx="3600001" cy="3300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/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"/>
                <a:cs typeface="Arial"/>
              </a:rPr>
              <a:t>Dados </a:t>
            </a:r>
            <a:r>
              <a:rPr lang="pt-BR" sz="1600" dirty="0">
                <a:solidFill>
                  <a:srgbClr val="000000"/>
                </a:solidFill>
                <a:latin typeface="Calibri" pitchFamily="34"/>
                <a:ea typeface=""/>
                <a:cs typeface="Arial"/>
              </a:rPr>
              <a:t>Acumulados no 1º Quadrimestre</a:t>
            </a:r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006C1671-0AF6-4069-ADAC-59EB64D595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74784"/>
              </p:ext>
            </p:extLst>
          </p:nvPr>
        </p:nvGraphicFramePr>
        <p:xfrm>
          <a:off x="251520" y="624468"/>
          <a:ext cx="8568952" cy="4513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763061" imgH="6000630" progId="Excel.Sheet.12">
                  <p:link updateAutomatic="1"/>
                </p:oleObj>
              </mc:Choice>
              <mc:Fallback>
                <p:oleObj name="Worksheet" r:id="rId3" imgW="9763061" imgH="600063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624468"/>
                        <a:ext cx="8568952" cy="45132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834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11284871-33DA-4577-9BE8-B22846CA5A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770608"/>
              </p:ext>
            </p:extLst>
          </p:nvPr>
        </p:nvGraphicFramePr>
        <p:xfrm>
          <a:off x="107504" y="585900"/>
          <a:ext cx="8856984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515238" imgH="5800645" progId="Excel.Sheet.12">
                  <p:link updateAutomatic="1"/>
                </p:oleObj>
              </mc:Choice>
              <mc:Fallback>
                <p:oleObj name="Worksheet" r:id="rId3" imgW="8515238" imgH="580064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4" y="585900"/>
                        <a:ext cx="8856984" cy="483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13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6CE023C-DBEF-4266-A34B-118E6AF70ACD}"/>
              </a:ext>
            </a:extLst>
          </p:cNvPr>
          <p:cNvSpPr txBox="1"/>
          <p:nvPr/>
        </p:nvSpPr>
        <p:spPr>
          <a:xfrm>
            <a:off x="0" y="-106415"/>
            <a:ext cx="89644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>
                <a:latin typeface="Calibri" pitchFamily="34"/>
              </a:rPr>
              <a:t>C.7 – </a:t>
            </a:r>
            <a:r>
              <a:rPr lang="pt-BR" sz="2100" b="1" dirty="0"/>
              <a:t>Regime Próprio de Previdência Social (RPPS) e</a:t>
            </a:r>
          </a:p>
          <a:p>
            <a:r>
              <a:rPr lang="pt-BR" sz="2100" b="1" dirty="0"/>
              <a:t>          Sistema de Proteção Social dos Militares (SPSM)</a:t>
            </a: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3118678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14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D.1 – RESULTADO PRIMÁRIO 2021</a:t>
            </a:r>
            <a:endParaRPr lang="pt-BR" sz="24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8B70CE92-BBFD-46D0-83D9-3E8C4C89D0E7}"/>
              </a:ext>
            </a:extLst>
          </p:cNvPr>
          <p:cNvSpPr txBox="1"/>
          <p:nvPr/>
        </p:nvSpPr>
        <p:spPr>
          <a:xfrm>
            <a:off x="251520" y="4585692"/>
            <a:ext cx="8640960" cy="7848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b="1" kern="0" dirty="0">
                <a:solidFill>
                  <a:srgbClr val="000000"/>
                </a:solidFill>
                <a:latin typeface="Calibri" pitchFamily="34"/>
                <a:ea typeface=""/>
                <a:cs typeface="Calibri" pitchFamily="34"/>
              </a:rPr>
              <a:t>Obs.: </a:t>
            </a: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A variação real apresentada (IPCA) é calculada multiplicando-se os valores correntes de 2021 pelo índice médio do período (Jan a Abr/22 sobre Jan a Abr/21), que foi de 11,09%.</a:t>
            </a:r>
          </a:p>
          <a:p>
            <a:pPr marL="180978" lvl="0" indent="-180978" algn="just">
              <a:buSzPct val="100000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Não inclui receitas e despesas intra-orçamentárias. </a:t>
            </a:r>
          </a:p>
          <a:p>
            <a:pPr marL="180978" lvl="0" indent="-180978" algn="just">
              <a:buSzPct val="100000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A partir de 2018 apuração pelo Regime de Caixa (Acima da Linha), conforme MDF 8ª edição.  </a:t>
            </a:r>
          </a:p>
          <a:p>
            <a:pPr marL="180978" lvl="0" indent="-180978" algn="just">
              <a:buSzPct val="100000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u="sng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Receitas Primárias</a:t>
            </a: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 não consideram as Aplicações/Receitas Financeiras, Operações de Crédito, Amortização de Empréstimos e Alienações de Bens.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       </a:t>
            </a:r>
            <a:r>
              <a:rPr lang="pt-BR" sz="900" u="sng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Despesas Primárias</a:t>
            </a: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 não consideram Juros, Encargos e Amortização da Dívida.</a:t>
            </a:r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19D46D97-AD36-4444-BF7A-1A9C9330AB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447586"/>
              </p:ext>
            </p:extLst>
          </p:nvPr>
        </p:nvGraphicFramePr>
        <p:xfrm>
          <a:off x="840180" y="712128"/>
          <a:ext cx="7620252" cy="3821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515055" imgH="3267022" progId="Excel.Sheet.12">
                  <p:link updateAutomatic="1"/>
                </p:oleObj>
              </mc:Choice>
              <mc:Fallback>
                <p:oleObj name="Worksheet" r:id="rId3" imgW="6515055" imgH="326702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0180" y="712128"/>
                        <a:ext cx="7620252" cy="38212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0524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15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E.1 – DÍVIDA</a:t>
            </a:r>
            <a:endParaRPr lang="pt-BR" sz="2400" dirty="0"/>
          </a:p>
        </p:txBody>
      </p:sp>
      <p:sp>
        <p:nvSpPr>
          <p:cNvPr id="6" name="Espaço Reservado para Rodapé 11"/>
          <p:cNvSpPr txBox="1"/>
          <p:nvPr/>
        </p:nvSpPr>
        <p:spPr>
          <a:xfrm>
            <a:off x="3131840" y="5119786"/>
            <a:ext cx="3600001" cy="3300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dirty="0">
              <a:solidFill>
                <a:srgbClr val="000000"/>
              </a:solidFill>
              <a:latin typeface="Calibri" pitchFamily="34"/>
              <a:ea typeface=""/>
              <a:cs typeface="Arial"/>
            </a:endParaRPr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8FE2F8FF-4320-4DE0-A4E5-C5C6E19797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713604"/>
              </p:ext>
            </p:extLst>
          </p:nvPr>
        </p:nvGraphicFramePr>
        <p:xfrm>
          <a:off x="595313" y="597989"/>
          <a:ext cx="7954962" cy="4836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743836" imgH="4591023" progId="Excel.Sheet.12">
                  <p:link updateAutomatic="1"/>
                </p:oleObj>
              </mc:Choice>
              <mc:Fallback>
                <p:oleObj name="Worksheet" r:id="rId3" imgW="7743836" imgH="459102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5313" y="597989"/>
                        <a:ext cx="7954962" cy="48362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8676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257477"/>
              </p:ext>
            </p:extLst>
          </p:nvPr>
        </p:nvGraphicFramePr>
        <p:xfrm>
          <a:off x="53398" y="597989"/>
          <a:ext cx="9039818" cy="4581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791805" imgH="6105658" progId="Excel.Sheet.12">
                  <p:link updateAutomatic="1"/>
                </p:oleObj>
              </mc:Choice>
              <mc:Fallback>
                <p:oleObj name="Worksheet" r:id="rId3" imgW="9791805" imgH="6105658" progId="Excel.Sheet.12">
                  <p:link updateAutomatic="1"/>
                  <p:pic>
                    <p:nvPicPr>
                      <p:cNvPr id="6" name="Objeto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98" y="597989"/>
                        <a:ext cx="9039818" cy="45811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16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E.2 – DÍVIDA 1997-2021</a:t>
            </a:r>
            <a:endParaRPr lang="pt-BR" sz="2400" dirty="0"/>
          </a:p>
        </p:txBody>
      </p:sp>
      <p:sp>
        <p:nvSpPr>
          <p:cNvPr id="3" name="Espaço Reservado para Data 10"/>
          <p:cNvSpPr txBox="1"/>
          <p:nvPr/>
        </p:nvSpPr>
        <p:spPr>
          <a:xfrm>
            <a:off x="6937248" y="5179150"/>
            <a:ext cx="1228780" cy="2479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"/>
                <a:cs typeface="Arial"/>
              </a:rPr>
              <a:t>Fonte: SIAFEM/SP</a:t>
            </a:r>
          </a:p>
        </p:txBody>
      </p:sp>
    </p:spTree>
    <p:extLst>
      <p:ext uri="{BB962C8B-B14F-4D97-AF65-F5344CB8AC3E}">
        <p14:creationId xmlns:p14="http://schemas.microsoft.com/office/powerpoint/2010/main" val="677110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E.3 – DÍVIDA</a:t>
            </a:r>
            <a:endParaRPr lang="pt-BR" sz="2400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E5493E4-C2DA-4232-B643-3E79CDD9A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819" y="1296194"/>
            <a:ext cx="5332967" cy="384156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62BDDB9F-6F17-4AA3-B59A-431226025536}"/>
              </a:ext>
            </a:extLst>
          </p:cNvPr>
          <p:cNvSpPr txBox="1"/>
          <p:nvPr/>
        </p:nvSpPr>
        <p:spPr>
          <a:xfrm>
            <a:off x="1979712" y="649760"/>
            <a:ext cx="702027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50" dirty="0"/>
              <a:t>O indicador se mantém abaixo do limite estabelecido por Resolução do Senado Federal, ou seja, DCL/RCL = 2,00. Houve queda de 1,27 em 2021 para 1,20 em ABR/22. Em 31/12/20 a relação era de 1,66.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2B3A9CA-17FF-47BA-8917-820C74E4885E}"/>
              </a:ext>
            </a:extLst>
          </p:cNvPr>
          <p:cNvSpPr txBox="1"/>
          <p:nvPr/>
        </p:nvSpPr>
        <p:spPr>
          <a:xfrm>
            <a:off x="251520" y="734135"/>
            <a:ext cx="1728192" cy="323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>
                <a:solidFill>
                  <a:schemeClr val="bg1"/>
                </a:solidFill>
              </a:rPr>
              <a:t>Dívida</a:t>
            </a:r>
            <a:endParaRPr lang="pt-BR" sz="1500" dirty="0">
              <a:solidFill>
                <a:schemeClr val="bg1"/>
              </a:solidFill>
            </a:endParaRPr>
          </a:p>
        </p:txBody>
      </p:sp>
      <p:sp>
        <p:nvSpPr>
          <p:cNvPr id="11" name="Espaço Reservado para Número de Slide 3">
            <a:extLst>
              <a:ext uri="{FF2B5EF4-FFF2-40B4-BE49-F238E27FC236}">
                <a16:creationId xmlns:a16="http://schemas.microsoft.com/office/drawing/2014/main" id="{8F1A31C5-C165-42AF-BD3D-B8CA3E28D8B0}"/>
              </a:ext>
            </a:extLst>
          </p:cNvPr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17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9054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18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E.4 – DESPESA DE PESSOAL – PODER EXECUTIVO</a:t>
            </a:r>
            <a:endParaRPr lang="pt-BR" sz="2400" dirty="0"/>
          </a:p>
        </p:txBody>
      </p:sp>
      <p:sp>
        <p:nvSpPr>
          <p:cNvPr id="8" name="Espaço Reservado para Rodapé 11"/>
          <p:cNvSpPr txBox="1"/>
          <p:nvPr/>
        </p:nvSpPr>
        <p:spPr>
          <a:xfrm>
            <a:off x="2123730" y="5137755"/>
            <a:ext cx="5040349" cy="3300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"/>
                <a:cs typeface="Arial"/>
              </a:rPr>
              <a:t>Dados Acumulados 12 meses</a:t>
            </a:r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FB099686-9E24-43BD-AD6B-6B358C17E6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571861"/>
              </p:ext>
            </p:extLst>
          </p:nvPr>
        </p:nvGraphicFramePr>
        <p:xfrm>
          <a:off x="341784" y="597989"/>
          <a:ext cx="8280920" cy="463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248913" imgH="5057895" progId="Excel.Sheet.12">
                  <p:link updateAutomatic="1"/>
                </p:oleObj>
              </mc:Choice>
              <mc:Fallback>
                <p:oleObj name="Worksheet" r:id="rId3" imgW="9248913" imgH="505789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784" y="597989"/>
                        <a:ext cx="8280920" cy="463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0192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D1070AA9-26B3-47C4-B13F-74241D7180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11014"/>
              </p:ext>
            </p:extLst>
          </p:nvPr>
        </p:nvGraphicFramePr>
        <p:xfrm>
          <a:off x="233772" y="597989"/>
          <a:ext cx="8730716" cy="4421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534551" imgH="4391038" progId="Excel.Sheet.12">
                  <p:link updateAutomatic="1"/>
                </p:oleObj>
              </mc:Choice>
              <mc:Fallback>
                <p:oleObj name="Worksheet" r:id="rId3" imgW="9534551" imgH="4391038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772" y="597989"/>
                        <a:ext cx="8730716" cy="44213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19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7" name="Espaço Reservado para Rodapé 11"/>
          <p:cNvSpPr txBox="1"/>
          <p:nvPr/>
        </p:nvSpPr>
        <p:spPr>
          <a:xfrm>
            <a:off x="2682245" y="5137755"/>
            <a:ext cx="3600001" cy="3300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/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dirty="0">
                <a:solidFill>
                  <a:srgbClr val="000000"/>
                </a:solidFill>
                <a:latin typeface="Calibri" pitchFamily="34"/>
                <a:ea typeface=""/>
                <a:cs typeface="Arial"/>
              </a:rPr>
              <a:t>Dados Acumulados 12 meses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E.5 – DESPESA DE PESSOAL – TODOS OS PODERES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4955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/>
          <p:nvPr/>
        </p:nvSpPr>
        <p:spPr>
          <a:xfrm>
            <a:off x="0" y="553245"/>
            <a:ext cx="9000000" cy="93610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4400" b="1" dirty="0">
                <a:solidFill>
                  <a:prstClr val="black"/>
                </a:solidFill>
              </a:rPr>
              <a:t>OBJETIVO</a:t>
            </a:r>
            <a:endParaRPr lang="pt-BR" sz="4400" b="1" dirty="0">
              <a:solidFill>
                <a:srgbClr val="000000"/>
              </a:solidFill>
            </a:endParaRPr>
          </a:p>
        </p:txBody>
      </p:sp>
      <p:sp>
        <p:nvSpPr>
          <p:cNvPr id="4" name="CaixaDeTexto 1">
            <a:extLst>
              <a:ext uri="{FF2B5EF4-FFF2-40B4-BE49-F238E27FC236}">
                <a16:creationId xmlns:a16="http://schemas.microsoft.com/office/drawing/2014/main" id="{1C101ACA-BF1B-42E8-A70E-975874AB6D4D}"/>
              </a:ext>
            </a:extLst>
          </p:cNvPr>
          <p:cNvSpPr txBox="1"/>
          <p:nvPr/>
        </p:nvSpPr>
        <p:spPr>
          <a:xfrm>
            <a:off x="467544" y="1489349"/>
            <a:ext cx="8280920" cy="35394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indent="0" algn="just">
              <a:buNone/>
            </a:pPr>
            <a:r>
              <a:rPr lang="pt-BR" sz="3200" dirty="0">
                <a:solidFill>
                  <a:prstClr val="black"/>
                </a:solidFill>
              </a:rPr>
              <a:t>Apresentação realizada para a Comissão de Finanças, Orçamento e Planejamento com o objetivo de demonstrar e avaliar o cumprimento das metas fiscais do 3º Quadrimestre de 2021 e do 1º Quadrimestre de 2022, de acordo com o parágrafo 4</a:t>
            </a:r>
            <a:r>
              <a:rPr lang="en-US" sz="3200" dirty="0">
                <a:solidFill>
                  <a:prstClr val="black"/>
                </a:solidFill>
              </a:rPr>
              <a:t>º do artigo 9º da Lei de </a:t>
            </a:r>
            <a:r>
              <a:rPr lang="pt-BR" sz="3200" dirty="0">
                <a:solidFill>
                  <a:prstClr val="black"/>
                </a:solidFill>
              </a:rPr>
              <a:t>Responsabilidade</a:t>
            </a:r>
            <a:r>
              <a:rPr lang="en-US" sz="3200" dirty="0">
                <a:solidFill>
                  <a:prstClr val="black"/>
                </a:solidFill>
              </a:rPr>
              <a:t> Fiscal.</a:t>
            </a:r>
            <a:endParaRPr lang="pt-BR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1836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0A8A303F-2A7B-4397-ACAD-896C7FD8FD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595516"/>
              </p:ext>
            </p:extLst>
          </p:nvPr>
        </p:nvGraphicFramePr>
        <p:xfrm>
          <a:off x="471535" y="576575"/>
          <a:ext cx="8200929" cy="4705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077260" imgH="4724467" progId="Excel.Sheet.12">
                  <p:link updateAutomatic="1"/>
                </p:oleObj>
              </mc:Choice>
              <mc:Fallback>
                <p:oleObj name="Worksheet" r:id="rId3" imgW="8077260" imgH="4724467" progId="Excel.Sheet.12">
                  <p:link updateAutomatic="1"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0A8A303F-2A7B-4397-ACAD-896C7FD8FD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1535" y="576575"/>
                        <a:ext cx="8200929" cy="47051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20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E.6 – OPERAÇÕES DE CRÉDITO</a:t>
            </a:r>
            <a:endParaRPr lang="pt-BR"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0E3BEE7-F2AE-4D8E-B455-6F6DE669ED37}"/>
              </a:ext>
            </a:extLst>
          </p:cNvPr>
          <p:cNvSpPr txBox="1"/>
          <p:nvPr/>
        </p:nvSpPr>
        <p:spPr>
          <a:xfrm>
            <a:off x="2735796" y="505406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Dados Acumulados no Ano</a:t>
            </a:r>
          </a:p>
        </p:txBody>
      </p:sp>
    </p:spTree>
    <p:extLst>
      <p:ext uri="{BB962C8B-B14F-4D97-AF65-F5344CB8AC3E}">
        <p14:creationId xmlns:p14="http://schemas.microsoft.com/office/powerpoint/2010/main" val="164599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21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F.1 – AVANÇOS</a:t>
            </a:r>
            <a:endParaRPr lang="pt-BR" sz="2400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68A087A1-A606-4ADB-ABE5-D71EAD189603}"/>
              </a:ext>
            </a:extLst>
          </p:cNvPr>
          <p:cNvSpPr txBox="1">
            <a:spLocks/>
          </p:cNvSpPr>
          <p:nvPr/>
        </p:nvSpPr>
        <p:spPr>
          <a:xfrm>
            <a:off x="467544" y="553244"/>
            <a:ext cx="8208912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4" algn="just">
              <a:spcBef>
                <a:spcPts val="1200"/>
              </a:spcBef>
            </a:pPr>
            <a:r>
              <a:rPr lang="pt-BR" sz="2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Em termos mais estruturais, temos avançado em iniciativas importantes:</a:t>
            </a:r>
          </a:p>
          <a:p>
            <a:pPr marL="80010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Para atender as expectativas dos órgãos de controle, além de melhorar a qualidade do gasto público: aperfeiçoamento do tratamento dos benefícios fiscais;</a:t>
            </a:r>
          </a:p>
          <a:p>
            <a:pPr marL="80010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Para melhorar o planejamento fiscal e aumentar a eficiência dos programas: criação do Plano de Revisão de Gastos e do Plano Fiscal de Médio Prazo;</a:t>
            </a:r>
          </a:p>
          <a:p>
            <a:pPr marL="80010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Para melhorar a gestão: criação do CEARIF;</a:t>
            </a:r>
          </a:p>
          <a:p>
            <a:pPr marL="80010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Para dinamizar a economia do Estado: acelerar a devolução de créditos acumulados.</a:t>
            </a:r>
          </a:p>
        </p:txBody>
      </p:sp>
    </p:spTree>
    <p:extLst>
      <p:ext uri="{BB962C8B-B14F-4D97-AF65-F5344CB8AC3E}">
        <p14:creationId xmlns:p14="http://schemas.microsoft.com/office/powerpoint/2010/main" val="3846889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22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F.2 – PROJEÇÃO DE RECEITA - CEARIF</a:t>
            </a:r>
            <a:endParaRPr lang="pt-BR" sz="2400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F9D3BB8-188F-4DB5-BBDD-B4ED799E6044}"/>
              </a:ext>
            </a:extLst>
          </p:cNvPr>
          <p:cNvSpPr txBox="1">
            <a:spLocks/>
          </p:cNvSpPr>
          <p:nvPr/>
        </p:nvSpPr>
        <p:spPr>
          <a:xfrm>
            <a:off x="395536" y="553244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4" algn="just">
              <a:spcBef>
                <a:spcPts val="1200"/>
              </a:spcBef>
            </a:pPr>
            <a:r>
              <a:rPr 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Comitê Executivo de Acompanhamento da Receita e dos Indicadores Fiscais – CEARIF</a:t>
            </a:r>
          </a:p>
          <a:p>
            <a:pPr marL="0" lvl="4" algn="l">
              <a:spcBef>
                <a:spcPts val="1200"/>
              </a:spcBef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Criado pela Resolução SFP-29, de 9 de maio de 2022</a:t>
            </a:r>
          </a:p>
          <a:p>
            <a:pPr marL="80010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Reuniões regulares destinadas a monitorar, avaliar e acompanhar a receita do Estado e os indicadores e riscos fiscais;</a:t>
            </a:r>
          </a:p>
          <a:p>
            <a:pPr marL="80010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Passam pelo CEARIF as projeções de receita da LDO e da LOA e a revisão da projeção de receita ao longo do exercício, bem como outros assuntos;</a:t>
            </a:r>
          </a:p>
          <a:p>
            <a:pPr marL="80010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As reuniões do Comitê são regulares e seguem procedimento padrão definido em regimento interno.</a:t>
            </a:r>
          </a:p>
          <a:p>
            <a:pPr marL="457200" lvl="5" algn="just">
              <a:spcBef>
                <a:spcPts val="1200"/>
              </a:spcBef>
            </a:pPr>
            <a:endParaRPr lang="pt-BR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165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rPr/>
              <a:t>23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F.3 – ADOÇÃO DE PRÁTICAS MODERNAS</a:t>
            </a:r>
            <a:endParaRPr lang="pt-BR" sz="2400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F9D3BB8-188F-4DB5-BBDD-B4ED799E6044}"/>
              </a:ext>
            </a:extLst>
          </p:cNvPr>
          <p:cNvSpPr txBox="1">
            <a:spLocks/>
          </p:cNvSpPr>
          <p:nvPr/>
        </p:nvSpPr>
        <p:spPr>
          <a:xfrm>
            <a:off x="395536" y="1129308"/>
            <a:ext cx="8064896" cy="36224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5" indent="-4572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Spending Review e Medium Term Expenditure Framework</a:t>
            </a:r>
          </a:p>
          <a:p>
            <a:pPr marL="80010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en-US" sz="3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80010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3200" u="sng" dirty="0">
                <a:solidFill>
                  <a:schemeClr val="tx1"/>
                </a:solidFill>
                <a:latin typeface="Calibri" panose="020F0502020204030204" pitchFamily="34" charset="0"/>
              </a:rPr>
              <a:t>Objetivo:</a:t>
            </a:r>
            <a:r>
              <a:rPr lang="pt-BR" sz="3200" dirty="0">
                <a:solidFill>
                  <a:schemeClr val="tx1"/>
                </a:solidFill>
                <a:latin typeface="Calibri" panose="020F0502020204030204" pitchFamily="34" charset="0"/>
              </a:rPr>
              <a:t> melhorar qualidade do gasto público e o planejamento fiscal de médio e longo prazo</a:t>
            </a:r>
          </a:p>
          <a:p>
            <a:pPr marL="80010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pt-BR" sz="3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0700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rPr/>
              <a:t>24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F.4 – PLANO DE REVISÃO DE GASTOS</a:t>
            </a:r>
            <a:endParaRPr lang="pt-BR" sz="24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A27BA21-CDE1-4A90-BEBF-58F19555DD5A}"/>
              </a:ext>
            </a:extLst>
          </p:cNvPr>
          <p:cNvSpPr txBox="1">
            <a:spLocks/>
          </p:cNvSpPr>
          <p:nvPr/>
        </p:nvSpPr>
        <p:spPr>
          <a:xfrm>
            <a:off x="395536" y="972679"/>
            <a:ext cx="8208912" cy="41890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Mecanismo que vincula a avaliação das políticas públicas às práticas orçamentárias;</a:t>
            </a:r>
          </a:p>
          <a:p>
            <a:pPr marL="80010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Abre espaço para incrementar novas políticas e/ou políticas mais exitosas, evitando “o corte pelo corte”;</a:t>
            </a:r>
          </a:p>
          <a:p>
            <a:pPr marL="80010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Funciona muito bem em conjunto com o Plano Fiscal de Médio Prazo;</a:t>
            </a:r>
          </a:p>
          <a:p>
            <a:pPr marL="80010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Necessita, como insumo, de uma boa unidade de monitoramento e avaliação de políticas públicas, inclusive com a disponibilização de dados para avaliações externas.</a:t>
            </a:r>
          </a:p>
        </p:txBody>
      </p:sp>
    </p:spTree>
    <p:extLst>
      <p:ext uri="{BB962C8B-B14F-4D97-AF65-F5344CB8AC3E}">
        <p14:creationId xmlns:p14="http://schemas.microsoft.com/office/powerpoint/2010/main" val="14614802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rPr/>
              <a:t>25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F.5 – PLANO FISCAL DE MÉDIO PRAZO</a:t>
            </a:r>
            <a:endParaRPr lang="pt-BR" sz="24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A27BA21-CDE1-4A90-BEBF-58F19555DD5A}"/>
              </a:ext>
            </a:extLst>
          </p:cNvPr>
          <p:cNvSpPr txBox="1">
            <a:spLocks/>
          </p:cNvSpPr>
          <p:nvPr/>
        </p:nvSpPr>
        <p:spPr>
          <a:xfrm>
            <a:off x="395536" y="1057300"/>
            <a:ext cx="8208912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Assemelha-se ao PPA, mas como ferramenta mais efetiva para a discussão fiscal de longo prazo (bem como prioridades estratégicas);</a:t>
            </a:r>
          </a:p>
          <a:p>
            <a:pPr marL="80010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Pode ser encarado como um orçamento plurianual;</a:t>
            </a:r>
          </a:p>
          <a:p>
            <a:pPr marL="80010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Necessita de boas projeções de receitas e despesas, bem como avaliação de cenários específicos;</a:t>
            </a:r>
          </a:p>
          <a:p>
            <a:pPr marL="80010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Ferramenta é efetiva quando há o intenso envolvimento.</a:t>
            </a:r>
          </a:p>
        </p:txBody>
      </p:sp>
    </p:spTree>
    <p:extLst>
      <p:ext uri="{BB962C8B-B14F-4D97-AF65-F5344CB8AC3E}">
        <p14:creationId xmlns:p14="http://schemas.microsoft.com/office/powerpoint/2010/main" val="29772280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rPr/>
              <a:t>26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F.6 – ETAPAS DE IMPLEMENTAÇÃO</a:t>
            </a:r>
            <a:endParaRPr lang="pt-BR" sz="24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A27BA21-CDE1-4A90-BEBF-58F19555DD5A}"/>
              </a:ext>
            </a:extLst>
          </p:cNvPr>
          <p:cNvSpPr txBox="1">
            <a:spLocks/>
          </p:cNvSpPr>
          <p:nvPr/>
        </p:nvSpPr>
        <p:spPr>
          <a:xfrm>
            <a:off x="323528" y="769268"/>
            <a:ext cx="8460432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5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Conversas com especialistas;</a:t>
            </a:r>
          </a:p>
          <a:p>
            <a:pPr marL="800100" lvl="5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Elaboração de decreto;</a:t>
            </a:r>
          </a:p>
          <a:p>
            <a:pPr marL="800100" lvl="5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Para o PFMP - Plano Fiscal de Médio Prazo, necessidade de refinar as projeções de gasto e receita e abrir em áreas específicas;</a:t>
            </a:r>
          </a:p>
          <a:p>
            <a:pPr marL="800100" lvl="5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Projeto com IPEA; envolvimento da APS - Assessoria de Política Salarial e SPPREV; envolvimento de consultores (Ex: BID/Profisco), ajuda do CEARIF;</a:t>
            </a:r>
          </a:p>
          <a:p>
            <a:pPr marL="800100" lvl="5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Para o PRG – Plano de Revisão de Gastos (SR - </a:t>
            </a:r>
            <a:r>
              <a:rPr lang="pt-BR" sz="2200" dirty="0" err="1">
                <a:solidFill>
                  <a:schemeClr val="tx1"/>
                </a:solidFill>
                <a:latin typeface="Calibri" panose="020F0502020204030204" pitchFamily="34" charset="0"/>
              </a:rPr>
              <a:t>Spending</a:t>
            </a: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 Review), necessidade de estabelecer primeiras avaliações;</a:t>
            </a:r>
          </a:p>
          <a:p>
            <a:pPr marL="800100" lvl="5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Projeto com a FIPE para o caso dos gastos tributários; envolvimento de consultores para montagem da unidade e avaliações pontuais.</a:t>
            </a:r>
          </a:p>
          <a:p>
            <a:pPr marL="457200" lvl="5" algn="just">
              <a:spcBef>
                <a:spcPts val="600"/>
              </a:spcBef>
            </a:pPr>
            <a:endParaRPr lang="pt-BR" sz="2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lvl="5" algn="just">
              <a:spcBef>
                <a:spcPts val="600"/>
              </a:spcBef>
            </a:pPr>
            <a:endParaRPr lang="pt-BR" sz="2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1909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rPr/>
              <a:t>27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F.7 – LIBERAÇÃO DOS CRÉDITOS ACUMULADOS</a:t>
            </a:r>
            <a:endParaRPr lang="pt-BR" sz="24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A27BA21-CDE1-4A90-BEBF-58F19555DD5A}"/>
              </a:ext>
            </a:extLst>
          </p:cNvPr>
          <p:cNvSpPr txBox="1">
            <a:spLocks/>
          </p:cNvSpPr>
          <p:nvPr/>
        </p:nvSpPr>
        <p:spPr>
          <a:xfrm>
            <a:off x="755576" y="1038221"/>
            <a:ext cx="7848872" cy="3259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solidFill>
                  <a:schemeClr val="tx1"/>
                </a:solidFill>
                <a:latin typeface="Calibri" panose="020F0502020204030204" pitchFamily="34" charset="0"/>
              </a:rPr>
              <a:t>Pró Ativo: Implementada a 3ª rodada em junho/2022, com meta de liberação de R$ 500 milhões neste mês.</a:t>
            </a:r>
          </a:p>
          <a:p>
            <a:pPr marL="0" lvl="5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solidFill>
                  <a:schemeClr val="tx1"/>
                </a:solidFill>
                <a:latin typeface="Calibri" panose="020F0502020204030204" pitchFamily="34" charset="0"/>
              </a:rPr>
              <a:t>Regulamentação do programa Nos Conformes próxima a uma conclusão, o que permitirá a liberação mais célere do crédito acumulado para as empresas classificadas em grau de conformidade A+ e A.</a:t>
            </a:r>
          </a:p>
        </p:txBody>
      </p:sp>
    </p:spTree>
    <p:extLst>
      <p:ext uri="{BB962C8B-B14F-4D97-AF65-F5344CB8AC3E}">
        <p14:creationId xmlns:p14="http://schemas.microsoft.com/office/powerpoint/2010/main" val="39740801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rPr/>
              <a:t>28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F.8 – DESAFIOS</a:t>
            </a:r>
            <a:endParaRPr lang="pt-BR" sz="24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A27BA21-CDE1-4A90-BEBF-58F19555DD5A}"/>
              </a:ext>
            </a:extLst>
          </p:cNvPr>
          <p:cNvSpPr txBox="1">
            <a:spLocks/>
          </p:cNvSpPr>
          <p:nvPr/>
        </p:nvSpPr>
        <p:spPr>
          <a:xfrm>
            <a:off x="467544" y="851509"/>
            <a:ext cx="8316416" cy="4094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solidFill>
                  <a:schemeClr val="tx1"/>
                </a:solidFill>
                <a:latin typeface="Calibri" panose="020F0502020204030204" pitchFamily="34" charset="0"/>
              </a:rPr>
              <a:t>Os dados apresentados mostram números fiscais positivos, mas é necessário cautela para administrar a situação;</a:t>
            </a:r>
          </a:p>
          <a:p>
            <a:pPr marL="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solidFill>
                  <a:schemeClr val="tx1"/>
                </a:solidFill>
                <a:latin typeface="Calibri" panose="020F0502020204030204" pitchFamily="34" charset="0"/>
              </a:rPr>
              <a:t>Riscos no horizonte: cenário macroeconômico (nacional) de baixo crescimento, efeitos defasados da alta inflação nas despesas, elevação de juros (despesas financeiras), outras “pressões”, a exemplo do  PLP 18/22 e demais alterações na legislação tributária;</a:t>
            </a:r>
          </a:p>
          <a:p>
            <a:pPr marL="0" lvl="5" indent="-3429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solidFill>
                  <a:schemeClr val="tx1"/>
                </a:solidFill>
                <a:latin typeface="Calibri" panose="020F0502020204030204" pitchFamily="34" charset="0"/>
              </a:rPr>
              <a:t>Somente no caso do PLP 18/22, estimamos impacto negativo de cerca de R$ 15 bilhões (anualizados).</a:t>
            </a:r>
          </a:p>
        </p:txBody>
      </p:sp>
    </p:spTree>
    <p:extLst>
      <p:ext uri="{BB962C8B-B14F-4D97-AF65-F5344CB8AC3E}">
        <p14:creationId xmlns:p14="http://schemas.microsoft.com/office/powerpoint/2010/main" val="1174746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rPr/>
              <a:t>29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F.9 – COMENTÁRIO FINAL: BENEFÍCIOS FISCAIS</a:t>
            </a:r>
            <a:endParaRPr lang="pt-BR" sz="24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A27BA21-CDE1-4A90-BEBF-58F19555DD5A}"/>
              </a:ext>
            </a:extLst>
          </p:cNvPr>
          <p:cNvSpPr txBox="1">
            <a:spLocks/>
          </p:cNvSpPr>
          <p:nvPr/>
        </p:nvSpPr>
        <p:spPr>
          <a:xfrm>
            <a:off x="413792" y="723311"/>
            <a:ext cx="8316416" cy="45824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5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Manifestação da ALESP: </a:t>
            </a: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a concessão de benefícios fiscais do ICMS exige a manifestação prévia da ALESP, antes da implementação em SP</a:t>
            </a:r>
          </a:p>
          <a:p>
            <a:pPr marL="720000" lvl="5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Lei Estadual 17.293/2020: prevê a manifestação do Poder Legislativo, nos termos do artigo 23. Celebrado convênio CONFAZ, a manifestação ocorre após a ratificação pelo Estado de São Paulo.</a:t>
            </a:r>
          </a:p>
          <a:p>
            <a:pPr marL="0" lvl="5" indent="-3429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Transparência: </a:t>
            </a: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demonstrativos detalhados da renúncia de receitas disponíveis no Anexo de Metas Fiscais do PLDO 2023 (PL 247/2022)</a:t>
            </a:r>
          </a:p>
          <a:p>
            <a:pPr marL="720000" lvl="5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Dados por dispositivo legal e, no caso do ICMS, também por setor econômico.</a:t>
            </a:r>
          </a:p>
          <a:p>
            <a:pPr marL="0" lvl="5" indent="-3429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Iniciativas de aprimoramento: </a:t>
            </a: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</a:rPr>
              <a:t>revisão de procedimentos internos à SEFAZ</a:t>
            </a:r>
          </a:p>
          <a:p>
            <a:pPr marL="720000" lvl="5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Avaliação do estoque de benefícios vigentes.</a:t>
            </a:r>
          </a:p>
          <a:p>
            <a:pPr marL="720000" lvl="5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Aperfeiçoamento dos critérios para subsidiar a concessão de novos benefícios.</a:t>
            </a:r>
          </a:p>
          <a:p>
            <a:pPr marL="720000" lvl="5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Sistematização da nova metodologia para quantificação da renúncia.</a:t>
            </a:r>
          </a:p>
        </p:txBody>
      </p:sp>
    </p:spTree>
    <p:extLst>
      <p:ext uri="{BB962C8B-B14F-4D97-AF65-F5344CB8AC3E}">
        <p14:creationId xmlns:p14="http://schemas.microsoft.com/office/powerpoint/2010/main" val="793729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57200" y="481236"/>
            <a:ext cx="8229600" cy="793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latin typeface="Calibri" pitchFamily="34"/>
              </a:rPr>
              <a:t>SUMÁRIO</a:t>
            </a:r>
            <a:endParaRPr lang="pt-BR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23528" y="697260"/>
            <a:ext cx="8229600" cy="45871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897">
              <a:spcBef>
                <a:spcPts val="1000"/>
              </a:spcBef>
            </a:pPr>
            <a:endParaRPr lang="en-US" sz="2000" dirty="0">
              <a:solidFill>
                <a:schemeClr val="tx1"/>
              </a:solidFill>
              <a:latin typeface="Calibri" pitchFamily="34"/>
            </a:endParaRPr>
          </a:p>
          <a:p>
            <a:pPr marL="1258891" lvl="1" indent="-711202">
              <a:spcBef>
                <a:spcPts val="1000"/>
              </a:spcBef>
              <a:buFont typeface="Arial" panose="020B0604020202020204" pitchFamily="34" charset="0"/>
              <a:buAutoNum type="alphaUcPeriod"/>
            </a:pPr>
            <a:r>
              <a:rPr lang="pt-BR" sz="3900" dirty="0">
                <a:solidFill>
                  <a:schemeClr val="tx1"/>
                </a:solidFill>
                <a:latin typeface="Calibri" pitchFamily="34"/>
              </a:rPr>
              <a:t>Indicadores 	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</a:rPr>
              <a:t>				    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  <a:hlinkClick r:id="rId3" action="ppaction://hlinksldjump"/>
              </a:rPr>
              <a:t>4</a:t>
            </a:r>
            <a:endParaRPr lang="pt-BR" sz="4000" dirty="0">
              <a:solidFill>
                <a:schemeClr val="tx1"/>
              </a:solidFill>
              <a:latin typeface="Calibri" pitchFamily="34"/>
            </a:endParaRPr>
          </a:p>
          <a:p>
            <a:pPr marL="1258891" lvl="1" indent="-711202">
              <a:spcBef>
                <a:spcPts val="1000"/>
              </a:spcBef>
              <a:buFont typeface="Arial" panose="020B0604020202020204" pitchFamily="34" charset="0"/>
              <a:buAutoNum type="alphaUcPeriod"/>
            </a:pPr>
            <a:r>
              <a:rPr lang="pt-BR" sz="3900" dirty="0">
                <a:solidFill>
                  <a:schemeClr val="tx1"/>
                </a:solidFill>
                <a:latin typeface="Calibri" pitchFamily="34"/>
              </a:rPr>
              <a:t>Receitas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</a:rPr>
              <a:t>					    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  <a:hlinkClick r:id="rId4" action="ppaction://hlinksldjump"/>
              </a:rPr>
              <a:t>5</a:t>
            </a:r>
            <a:endParaRPr lang="pt-BR" sz="4000" dirty="0">
              <a:solidFill>
                <a:schemeClr val="tx1"/>
              </a:solidFill>
              <a:latin typeface="Calibri" pitchFamily="34"/>
            </a:endParaRPr>
          </a:p>
          <a:p>
            <a:pPr marL="1258891" lvl="1" indent="-711202">
              <a:spcBef>
                <a:spcPts val="1000"/>
              </a:spcBef>
              <a:buFont typeface="Arial" panose="020B0604020202020204" pitchFamily="34" charset="0"/>
              <a:buAutoNum type="alphaUcPeriod"/>
            </a:pPr>
            <a:r>
              <a:rPr lang="pt-BR" sz="3900" dirty="0">
                <a:solidFill>
                  <a:schemeClr val="tx1"/>
                </a:solidFill>
                <a:latin typeface="Calibri" pitchFamily="34"/>
              </a:rPr>
              <a:t>Despesas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</a:rPr>
              <a:t>                		             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  <a:hlinkClick r:id="rId5" action="ppaction://hlinksldjump"/>
              </a:rPr>
              <a:t>7</a:t>
            </a:r>
            <a:endParaRPr lang="pt-BR" sz="4000" dirty="0">
              <a:solidFill>
                <a:schemeClr val="tx1"/>
              </a:solidFill>
              <a:latin typeface="Calibri" pitchFamily="34"/>
            </a:endParaRPr>
          </a:p>
          <a:p>
            <a:pPr marL="1258891" lvl="1" indent="-711202">
              <a:spcBef>
                <a:spcPts val="1000"/>
              </a:spcBef>
              <a:buFont typeface="Arial" panose="020B0604020202020204" pitchFamily="34" charset="0"/>
              <a:buAutoNum type="alphaUcPeriod"/>
            </a:pPr>
            <a:r>
              <a:rPr lang="pt-BR" sz="3900" dirty="0">
                <a:solidFill>
                  <a:schemeClr val="tx1"/>
                </a:solidFill>
                <a:latin typeface="Calibri" pitchFamily="34"/>
              </a:rPr>
              <a:t>Resultados fiscais          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</a:rPr>
              <a:t>	          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  <a:hlinkClick r:id="rId6" action="ppaction://hlinksldjump"/>
              </a:rPr>
              <a:t>14</a:t>
            </a:r>
            <a:endParaRPr lang="pt-BR" sz="4000" dirty="0">
              <a:solidFill>
                <a:schemeClr val="tx1"/>
              </a:solidFill>
              <a:latin typeface="Calibri" pitchFamily="34"/>
            </a:endParaRPr>
          </a:p>
          <a:p>
            <a:pPr marL="1258891" lvl="1" indent="-711202">
              <a:spcBef>
                <a:spcPts val="1000"/>
              </a:spcBef>
              <a:buFont typeface="Arial" panose="020B0604020202020204" pitchFamily="34" charset="0"/>
              <a:buAutoNum type="alphaUcPeriod"/>
            </a:pPr>
            <a:r>
              <a:rPr lang="pt-BR" sz="3900" dirty="0">
                <a:solidFill>
                  <a:schemeClr val="tx1"/>
                </a:solidFill>
                <a:latin typeface="Calibri" pitchFamily="34"/>
              </a:rPr>
              <a:t>Demonstrativo dos limites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</a:rPr>
              <a:t>	          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  <a:hlinkClick r:id="rId7" action="ppaction://hlinksldjump"/>
              </a:rPr>
              <a:t>15</a:t>
            </a:r>
            <a:endParaRPr lang="pt-BR" sz="4000" dirty="0">
              <a:solidFill>
                <a:schemeClr val="tx1"/>
              </a:solidFill>
              <a:latin typeface="Calibri" pitchFamily="34"/>
            </a:endParaRPr>
          </a:p>
          <a:p>
            <a:pPr marL="1258891" lvl="1" indent="-711202">
              <a:spcBef>
                <a:spcPts val="1000"/>
              </a:spcBef>
              <a:buFont typeface="Arial" panose="020B0604020202020204" pitchFamily="34" charset="0"/>
              <a:buAutoNum type="alphaUcPeriod"/>
            </a:pPr>
            <a:r>
              <a:rPr lang="pt-BR" sz="4000" dirty="0">
                <a:solidFill>
                  <a:schemeClr val="tx1"/>
                </a:solidFill>
                <a:latin typeface="Calibri" pitchFamily="34"/>
              </a:rPr>
              <a:t>Avanços e desafios                         </a:t>
            </a:r>
            <a:r>
              <a:rPr lang="pt-BR" sz="4000" dirty="0">
                <a:solidFill>
                  <a:schemeClr val="tx1"/>
                </a:solidFill>
                <a:latin typeface="Calibri" pitchFamily="34"/>
                <a:hlinkClick r:id="rId8" action="ppaction://hlinksldjump"/>
              </a:rPr>
              <a:t>21</a:t>
            </a:r>
            <a:endParaRPr lang="pt-BR" sz="4000" dirty="0">
              <a:solidFill>
                <a:schemeClr val="tx1"/>
              </a:solidFill>
              <a:latin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1653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EBAED05-3A61-4D71-9A76-9B472AEBC14A}" type="slidenum">
              <a:rPr lang="pt-BR" smtClean="0"/>
              <a:t>4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A.1 – INDICADORES</a:t>
            </a:r>
            <a:endParaRPr lang="pt-BR" sz="2400" dirty="0"/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28346B0B-9836-4270-A9C1-E61D1DA9F6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990175"/>
              </p:ext>
            </p:extLst>
          </p:nvPr>
        </p:nvGraphicFramePr>
        <p:xfrm>
          <a:off x="467544" y="597989"/>
          <a:ext cx="8208913" cy="48161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0810759" imgH="9067667" progId="Excel.Sheet.12">
                  <p:link updateAutomatic="1"/>
                </p:oleObj>
              </mc:Choice>
              <mc:Fallback>
                <p:oleObj name="Worksheet" r:id="rId3" imgW="10810759" imgH="906766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597989"/>
                        <a:ext cx="8208913" cy="48161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290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5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36324"/>
            <a:ext cx="7164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B.1 – RECEITAS</a:t>
            </a:r>
            <a:endParaRPr lang="pt-BR" sz="2400" dirty="0"/>
          </a:p>
        </p:txBody>
      </p:sp>
      <p:sp>
        <p:nvSpPr>
          <p:cNvPr id="9" name="Text Box 3"/>
          <p:cNvSpPr txBox="1"/>
          <p:nvPr/>
        </p:nvSpPr>
        <p:spPr>
          <a:xfrm>
            <a:off x="35496" y="4585692"/>
            <a:ext cx="9090974" cy="7848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b="1" kern="0" dirty="0">
                <a:solidFill>
                  <a:srgbClr val="000000"/>
                </a:solidFill>
                <a:latin typeface="Calibri" pitchFamily="34"/>
                <a:ea typeface=""/>
                <a:cs typeface="Calibri" pitchFamily="34"/>
              </a:rPr>
              <a:t>Obs.: </a:t>
            </a: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A variação real apresentada (IPCA) é calculada multiplicando-se os valores correntes de 2021 pelo índice médio do período (Jan a Abr/22 sobre Jan a Abr/21), que foi de 11,09%.</a:t>
            </a:r>
          </a:p>
          <a:p>
            <a:pPr marL="180978" lvl="0" indent="-180978" algn="just">
              <a:buSzPct val="100000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A Receita Patrimonial é composta pelas receitas financeiras : Dividendos, Juros de Capital Próprio, Remuneração do Saldo de Caixa, Receita com as Concessões; </a:t>
            </a:r>
          </a:p>
          <a:p>
            <a:pPr marL="180978" lvl="0" indent="-180978" algn="just">
              <a:buSzPct val="100000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As Transferências Correntes são compostas pelos repasses da União ao Estado como: FPE, CIDE, IPI, Royalties, Lei Kandir, FNDE, SUS, entre outras;  </a:t>
            </a:r>
          </a:p>
          <a:p>
            <a:pPr marL="180978" lvl="0" indent="-180978" algn="just">
              <a:buSzPct val="100000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Nas Demais Receitas Correntes estão agrupadas as Agropecuárias, Industriais, Serviços, Outras Receitas  (Multas Administrativas/Contratuais/ Judiciais; Restituições e Desvinculada -DREM;</a:t>
            </a:r>
          </a:p>
          <a:p>
            <a:pPr marL="180978" lvl="0" indent="-180978" algn="just">
              <a:buSzPct val="100000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dirty="0">
                <a:solidFill>
                  <a:srgbClr val="000000"/>
                </a:solidFill>
                <a:latin typeface="Calibri" pitchFamily="34"/>
                <a:cs typeface="Calibri" pitchFamily="34"/>
              </a:rPr>
              <a:t>Nas Outras Receitas de Capital há o ingresso de recursos dos Depósitos Judiciais exclusivo para pagamento de sentenças judiciais.</a:t>
            </a: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5F884C0A-4FA3-4618-A6EC-DE93CC7DC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830188"/>
              </p:ext>
            </p:extLst>
          </p:nvPr>
        </p:nvGraphicFramePr>
        <p:xfrm>
          <a:off x="107504" y="574675"/>
          <a:ext cx="8928992" cy="401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887017" imgH="4610087" progId="Excel.Sheet.12">
                  <p:link updateAutomatic="1"/>
                </p:oleObj>
              </mc:Choice>
              <mc:Fallback>
                <p:oleObj name="Worksheet" r:id="rId3" imgW="9887017" imgH="461008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4" y="574675"/>
                        <a:ext cx="8928992" cy="4011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643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437303"/>
              </p:ext>
            </p:extLst>
          </p:nvPr>
        </p:nvGraphicFramePr>
        <p:xfrm>
          <a:off x="179512" y="645330"/>
          <a:ext cx="8784976" cy="465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944145" imgH="5248168" progId="Excel.Sheet.12">
                  <p:link updateAutomatic="1"/>
                </p:oleObj>
              </mc:Choice>
              <mc:Fallback>
                <p:oleObj name="Worksheet" r:id="rId3" imgW="9944145" imgH="5248168" progId="Excel.Sheet.12">
                  <p:link updateAutomatic="1"/>
                  <p:pic>
                    <p:nvPicPr>
                      <p:cNvPr id="3" name="Objeto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645330"/>
                        <a:ext cx="8784976" cy="4657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6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36324"/>
            <a:ext cx="7164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B.2 – ICMS POR SETOR ECONÔMICO</a:t>
            </a:r>
            <a:endParaRPr lang="pt-BR" sz="2400" dirty="0"/>
          </a:p>
        </p:txBody>
      </p:sp>
      <p:sp>
        <p:nvSpPr>
          <p:cNvPr id="6" name="Espaço Reservado para Rodapé 11"/>
          <p:cNvSpPr txBox="1"/>
          <p:nvPr/>
        </p:nvSpPr>
        <p:spPr>
          <a:xfrm>
            <a:off x="2682245" y="5124099"/>
            <a:ext cx="3600001" cy="3300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/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"/>
                <a:cs typeface="Arial"/>
              </a:rPr>
              <a:t>Dados </a:t>
            </a:r>
            <a:r>
              <a:rPr lang="pt-BR" sz="1600" dirty="0">
                <a:solidFill>
                  <a:srgbClr val="000000"/>
                </a:solidFill>
                <a:latin typeface="Calibri" pitchFamily="34"/>
                <a:ea typeface=""/>
                <a:cs typeface="Arial"/>
              </a:rPr>
              <a:t>Mensais</a:t>
            </a:r>
          </a:p>
        </p:txBody>
      </p:sp>
    </p:spTree>
    <p:extLst>
      <p:ext uri="{BB962C8B-B14F-4D97-AF65-F5344CB8AC3E}">
        <p14:creationId xmlns:p14="http://schemas.microsoft.com/office/powerpoint/2010/main" val="2641702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77024" y="5099413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7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36324"/>
            <a:ext cx="7164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C.1 – DESPESAS TOTAIS</a:t>
            </a:r>
            <a:endParaRPr lang="pt-BR"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C1AF9E0-74B6-4320-891C-BF39EB31B10F}"/>
              </a:ext>
            </a:extLst>
          </p:cNvPr>
          <p:cNvSpPr txBox="1"/>
          <p:nvPr/>
        </p:nvSpPr>
        <p:spPr>
          <a:xfrm>
            <a:off x="179512" y="4845366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/>
              <a:t>Nota: Não Inclui receitas e despesas intra-orçamentárias.</a:t>
            </a:r>
          </a:p>
          <a:p>
            <a:r>
              <a:rPr lang="pt-BR" sz="800" dirty="0"/>
              <a:t>(1) Custeio= Outras despesas Correntes exceto Transferências Constitucionais a Municípios e Sentenças Judiciais (desp. Correntes).</a:t>
            </a:r>
          </a:p>
          <a:p>
            <a:r>
              <a:rPr lang="pt-BR" sz="800" dirty="0"/>
              <a:t>(2) Investimentos exceto Sentenças Judiciais (desp.de capital).</a:t>
            </a:r>
          </a:p>
          <a:p>
            <a:r>
              <a:rPr lang="pt-BR" sz="800" dirty="0"/>
              <a:t>*OFSS - Orçamento Fiscal e da Seguridade Social</a:t>
            </a: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5C3992C3-07C8-46AF-97F4-62FFC957F7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463109"/>
              </p:ext>
            </p:extLst>
          </p:nvPr>
        </p:nvGraphicFramePr>
        <p:xfrm>
          <a:off x="251519" y="598488"/>
          <a:ext cx="8712969" cy="424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0182356" imgH="4990993" progId="Excel.Sheet.12">
                  <p:link updateAutomatic="1"/>
                </p:oleObj>
              </mc:Choice>
              <mc:Fallback>
                <p:oleObj name="Worksheet" r:id="rId3" imgW="10182356" imgH="499099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19" y="598488"/>
                        <a:ext cx="8712969" cy="424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8308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8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36324"/>
            <a:ext cx="7164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C.2 – </a:t>
            </a:r>
            <a:r>
              <a:rPr lang="pt-BR" sz="2400" b="1" dirty="0"/>
              <a:t>INVESTIMENTOS</a:t>
            </a:r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C5D81538-3A74-40E9-92BD-3E6E54F522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998960"/>
              </p:ext>
            </p:extLst>
          </p:nvPr>
        </p:nvGraphicFramePr>
        <p:xfrm>
          <a:off x="755576" y="841275"/>
          <a:ext cx="7776864" cy="4031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600926" imgH="2895467" progId="Excel.Sheet.12">
                  <p:link updateAutomatic="1"/>
                </p:oleObj>
              </mc:Choice>
              <mc:Fallback>
                <p:oleObj name="Worksheet" r:id="rId3" imgW="6600926" imgH="289546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841275"/>
                        <a:ext cx="7776864" cy="4031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001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 txBox="1"/>
          <p:nvPr/>
        </p:nvSpPr>
        <p:spPr>
          <a:xfrm>
            <a:off x="6992874" y="5137754"/>
            <a:ext cx="2133596" cy="330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63428-FBE2-42D8-91B8-A58CA4F49770}" type="slidenum">
              <a:t>9</a:t>
            </a:fld>
            <a:endParaRPr lang="pt-BR" sz="1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Arial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1363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itchFamily="34"/>
              </a:rPr>
              <a:t>C.3 – INVESTIMENTO TOTAL DO SETOR PÚBLICO</a:t>
            </a:r>
            <a:endParaRPr lang="pt-BR" sz="2400" dirty="0"/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0F5A3BB9-BD74-41FE-BD38-4FB98E8526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023101"/>
              </p:ext>
            </p:extLst>
          </p:nvPr>
        </p:nvGraphicFramePr>
        <p:xfrm>
          <a:off x="495457" y="597989"/>
          <a:ext cx="8180999" cy="4779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0372781" imgH="5838772" progId="Excel.Sheet.12">
                  <p:link updateAutomatic="1"/>
                </p:oleObj>
              </mc:Choice>
              <mc:Fallback>
                <p:oleObj name="Worksheet" r:id="rId3" imgW="10372781" imgH="583877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5457" y="597989"/>
                        <a:ext cx="8180999" cy="47797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07634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12720</TotalTime>
  <Words>1415</Words>
  <Application>Microsoft Office PowerPoint</Application>
  <PresentationFormat>Apresentação na tela (16:10)</PresentationFormat>
  <Paragraphs>133</Paragraphs>
  <Slides>29</Slides>
  <Notes>29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Vínculos</vt:lpstr>
      </vt:variant>
      <vt:variant>
        <vt:i4>16</vt:i4>
      </vt:variant>
      <vt:variant>
        <vt:lpstr>Títulos de slides</vt:lpstr>
      </vt:variant>
      <vt:variant>
        <vt:i4>29</vt:i4>
      </vt:variant>
    </vt:vector>
  </HeadingPairs>
  <TitlesOfParts>
    <vt:vector size="49" baseType="lpstr">
      <vt:lpstr>Arial</vt:lpstr>
      <vt:lpstr>Calibri</vt:lpstr>
      <vt:lpstr>Wingdings</vt:lpstr>
      <vt:lpstr>Tema do Office</vt:lpstr>
      <vt:lpstr>\\intra.fazenda.sp.gov.br\corporativo\gs\gab-apfof\ALESP_RGF_Audiencia_Publica\2022\04_Abril_2022\Dados_RGF-Relatorio_Gestao_Fiscal.xlsx!indicadores!L5C2:L61C18</vt:lpstr>
      <vt:lpstr>\\intra.fazenda.sp.gov.br\corporativo\gs\gab-apfof\ALESP_RGF_Audiencia_Publica\2022\04_Abril_2022\Dados_RGF-Relatorio_Gestao_Fiscal.xlsx!RECEITAS!L4C1:L24C15</vt:lpstr>
      <vt:lpstr>\\intra.fazenda.sp.gov.br\corporativo\gs\gab-apfof\ALESP_RGF_Audiencia_Publica\2022\04_Abril_2022\Dados_RGF-Relatorio_Gestao_Fiscal.xlsx!Graf (ICMS Setorial) apoio (2)!L3C1:L34C17</vt:lpstr>
      <vt:lpstr>\\intra.fazenda.sp.gov.br\corporativo\gs\gab-apfof\ALESP_RGF_Audiencia_Publica\2022\04_Abril_2022\Dados_RGF-Relatorio_Gestao_Fiscal.xlsx!Despesas Totais!L4C1:L28C15</vt:lpstr>
      <vt:lpstr>\\intra.fazenda.sp.gov.br\corporativo\gs\gab-apfof\ALESP_RGF_Audiencia_Publica\2022\04_Abril_2022\Dados_RGF-Relatorio_Gestao_Fiscal.xlsx!Investimentos!L4C30:L15C36</vt:lpstr>
      <vt:lpstr>\\intra.fazenda.sp.gov.br\corporativo\gs\gab-apfof\ALESP_RGF_Audiencia_Publica\2022\04_Abril_2022\Dados_RGF-Relatorio_Gestao_Fiscal.xlsx!Graf(Invest) (reais)anual!L3C2:L38C18</vt:lpstr>
      <vt:lpstr>\\intra.fazenda.sp.gov.br\corporativo\gs\gab-apfof\ALESP_RGF_Audiencia_Publica\2022\04_Abril_2022\Dados_RGF-Relatorio_Gestao_Fiscal.xlsx!Graf(InvReais)semEstatais anual!L3C2:L39C18</vt:lpstr>
      <vt:lpstr>\\intra.fazenda.sp.gov.br\corporativo\gs\gab-apfof\ALESP_RGF_Audiencia_Publica\2022\04_Abril_2022\Dados_RGF-Relatorio_Gestao_Fiscal.xlsx!Graf(Invest) (reais)!L3C2:L38C17</vt:lpstr>
      <vt:lpstr>\\intra.fazenda.sp.gov.br\corporativo\gs\gab-apfof\ALESP_RGF_Audiencia_Publica\2022\04_Abril_2022\Dados_RGF-Relatorio_Gestao_Fiscal.xlsx!Graf(Inv) (reais) sem estatais!L3C2:L39C17</vt:lpstr>
      <vt:lpstr>\\intra.fazenda.sp.gov.br\corporativo\gs\gab-apfof\ALESP_RGF_Audiencia_Publica\2022\04_Abril_2022\Dados_RGF-Relatorio_Gestao_Fiscal.xlsx!Graf_SPPREV!L58C7:L95C15</vt:lpstr>
      <vt:lpstr>\\intra.fazenda.sp.gov.br\corporativo\gs\gab-apfof\ALESP_RGF_Audiencia_Publica\2022\04_Abril_2022\Dados_RGF-Relatorio_Gestao_Fiscal.xlsx!Primario!L4C11:L14C16</vt:lpstr>
      <vt:lpstr>\\intra.fazenda.sp.gov.br\corporativo\gs\gab-apfof\ALESP_RGF_Audiencia_Publica\2022\04_Abril_2022\Dados_RGF-Relatorio_Gestao_Fiscal.xlsx!Divida!L4C1:L22C17</vt:lpstr>
      <vt:lpstr>\\intra.fazenda.sp.gov.br\corporativo\gs\gab-apfof\ALESP_RGF_Audiencia_Publica\2022\04_Abril_2022\Dados_RGF-Relatorio_Gestao_Fiscal.xlsx!Trajetoria_DCL!L3C7:L34C20</vt:lpstr>
      <vt:lpstr>\\intra.fazenda.sp.gov.br\corporativo\gs\gab-apfof\ALESP_RGF_Audiencia_Publica\2022\04_Abril_2022\Dados_RGF-Relatorio_Gestao_Fiscal.xlsx!Pessoal_Exec!L4C1:L22C17</vt:lpstr>
      <vt:lpstr>\\intra.fazenda.sp.gov.br\corporativo\gs\gab-apfof\ALESP_RGF_Audiencia_Publica\2022\04_Abril_2022\Dados_RGF-Relatorio_Gestao_Fiscal.xlsx!Pessoal_Todos_Poderes!L4C1:L26C10</vt:lpstr>
      <vt:lpstr>\\intra.fazenda.sp.gov.br\corporativo\gs\gab-apfof\ALESP_RGF_Audiencia_Publica\2022\04_Abril_2022\Dados_RGF-Relatorio_Gestao_Fiscal.xlsx!Operacao_Credito!L3C1:L41C4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ASUS-</dc:creator>
  <cp:lastModifiedBy>Fernanda Dadario Dionisio</cp:lastModifiedBy>
  <cp:revision>1442</cp:revision>
  <cp:lastPrinted>2022-05-24T12:19:45Z</cp:lastPrinted>
  <dcterms:created xsi:type="dcterms:W3CDTF">2019-06-11T02:20:27Z</dcterms:created>
  <dcterms:modified xsi:type="dcterms:W3CDTF">2022-06-21T14:41:36Z</dcterms:modified>
</cp:coreProperties>
</file>